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7" r:id="rId5"/>
    <p:sldId id="268" r:id="rId6"/>
    <p:sldId id="286" r:id="rId7"/>
    <p:sldId id="269" r:id="rId8"/>
    <p:sldId id="270" r:id="rId9"/>
    <p:sldId id="259" r:id="rId10"/>
    <p:sldId id="260" r:id="rId11"/>
    <p:sldId id="262" r:id="rId12"/>
    <p:sldId id="264" r:id="rId13"/>
    <p:sldId id="281" r:id="rId14"/>
    <p:sldId id="283" r:id="rId15"/>
    <p:sldId id="28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Workbook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T.csv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Sheet1!$A$1:$A$8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Sheet1!$B$1:$B$8</c:f>
              <c:numCache>
                <c:formatCode>General</c:formatCode>
                <c:ptCount val="8"/>
                <c:pt idx="0">
                  <c:v>0.89756899999999995</c:v>
                </c:pt>
                <c:pt idx="1">
                  <c:v>1.1423430000000001</c:v>
                </c:pt>
                <c:pt idx="2">
                  <c:v>0.85922200000000004</c:v>
                </c:pt>
                <c:pt idx="3">
                  <c:v>0.85975033000000001</c:v>
                </c:pt>
                <c:pt idx="4">
                  <c:v>1.1750419999999999</c:v>
                </c:pt>
                <c:pt idx="5">
                  <c:v>1.08857067</c:v>
                </c:pt>
                <c:pt idx="6">
                  <c:v>1.221487</c:v>
                </c:pt>
                <c:pt idx="7">
                  <c:v>1.2031446699999999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8597488"/>
        <c:axId val="318599056"/>
      </c:barChart>
      <c:catAx>
        <c:axId val="31859748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99056"/>
        <c:crosses val="autoZero"/>
        <c:auto val="1"/>
        <c:lblAlgn val="ctr"/>
        <c:lblOffset val="100"/>
        <c:noMultiLvlLbl val="0"/>
      </c:catAx>
      <c:valAx>
        <c:axId val="3185990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Transmission</a:t>
                </a:r>
                <a:r>
                  <a:rPr lang="en-US" sz="1400" baseline="0"/>
                  <a:t> time</a:t>
                </a:r>
                <a:endParaRPr lang="en-US" sz="1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9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Downtown menreol image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Sheet2!$A$1:$A$9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Sheet2!$B$1:$B$9</c:f>
              <c:numCache>
                <c:formatCode>General</c:formatCode>
                <c:ptCount val="9"/>
                <c:pt idx="0">
                  <c:v>4.1651000000000001E-2</c:v>
                </c:pt>
                <c:pt idx="1">
                  <c:v>4.2039670000000001E-2</c:v>
                </c:pt>
                <c:pt idx="2">
                  <c:v>4.5759670000000002E-2</c:v>
                </c:pt>
                <c:pt idx="3">
                  <c:v>4.8013670000000001E-2</c:v>
                </c:pt>
                <c:pt idx="4">
                  <c:v>4.8293669999999997E-2</c:v>
                </c:pt>
                <c:pt idx="5">
                  <c:v>5.8484330000000001E-2</c:v>
                </c:pt>
                <c:pt idx="6">
                  <c:v>5.5460330000000002E-2</c:v>
                </c:pt>
                <c:pt idx="7">
                  <c:v>6.4015329999999995E-2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8601016"/>
        <c:axId val="318601408"/>
      </c:barChart>
      <c:catAx>
        <c:axId val="31860101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601408"/>
        <c:crosses val="autoZero"/>
        <c:auto val="1"/>
        <c:lblAlgn val="ctr"/>
        <c:lblOffset val="100"/>
        <c:noMultiLvlLbl val="0"/>
      </c:catAx>
      <c:valAx>
        <c:axId val="3186014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400"/>
                  <a:t>Transmission</a:t>
                </a:r>
                <a:r>
                  <a:rPr lang="en-US" sz="1400" baseline="0"/>
                  <a:t> time</a:t>
                </a:r>
                <a:endParaRPr lang="en-US" sz="14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601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/>
              <a:t>Face video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Port Number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Sheet3!$A$1:$A$8</c:f>
              <c:numCache>
                <c:formatCode>General</c:formatCode>
                <c:ptCount val="8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</c:numCache>
            </c:numRef>
          </c:cat>
          <c:val>
            <c:numRef>
              <c:f>Sheet3!$B$1:$B$8</c:f>
              <c:numCache>
                <c:formatCode>General</c:formatCode>
                <c:ptCount val="8"/>
                <c:pt idx="0">
                  <c:v>0.34709400000000001</c:v>
                </c:pt>
                <c:pt idx="1">
                  <c:v>0.29040500000000002</c:v>
                </c:pt>
                <c:pt idx="2">
                  <c:v>0.32314500000000002</c:v>
                </c:pt>
                <c:pt idx="3">
                  <c:v>0.28592299999999998</c:v>
                </c:pt>
                <c:pt idx="4">
                  <c:v>0.297371</c:v>
                </c:pt>
                <c:pt idx="5">
                  <c:v>0.31391332999999999</c:v>
                </c:pt>
                <c:pt idx="6">
                  <c:v>0.33730333000000001</c:v>
                </c:pt>
                <c:pt idx="7">
                  <c:v>0.33239099999999999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18601800"/>
        <c:axId val="318595136"/>
      </c:barChart>
      <c:catAx>
        <c:axId val="31860180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Port</a:t>
                </a:r>
                <a:r>
                  <a:rPr lang="en-US" sz="1600" baseline="0"/>
                  <a:t> Number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595136"/>
        <c:crosses val="autoZero"/>
        <c:auto val="1"/>
        <c:lblAlgn val="ctr"/>
        <c:lblOffset val="100"/>
        <c:noMultiLvlLbl val="0"/>
      </c:catAx>
      <c:valAx>
        <c:axId val="318595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600"/>
                  <a:t>Transmission</a:t>
                </a:r>
                <a:r>
                  <a:rPr lang="en-US" sz="1600" baseline="0"/>
                  <a:t> time</a:t>
                </a:r>
                <a:endParaRPr lang="en-US" sz="160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8601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jp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213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6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18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64216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11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2691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183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5254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2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626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77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456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429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01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84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913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15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F5F2CB1-7062-4BCE-A129-AE215AB154F6}" type="datetimeFigureOut">
              <a:rPr lang="en-US" smtClean="0"/>
              <a:t>4/20/2016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B825F-56DC-4D53-889C-03D8DDECE9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6486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C000"/>
                </a:solidFill>
              </a:rPr>
              <a:t>P</a:t>
            </a:r>
            <a:r>
              <a:rPr lang="en-US" altLang="zh-CN" dirty="0" smtClean="0">
                <a:solidFill>
                  <a:srgbClr val="FFC000"/>
                </a:solidFill>
              </a:rPr>
              <a:t>arallel TCP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cap="none" dirty="0" err="1" smtClean="0"/>
              <a:t>Weice</a:t>
            </a:r>
            <a:r>
              <a:rPr lang="en-US" cap="none" dirty="0" smtClean="0"/>
              <a:t> Sun, </a:t>
            </a:r>
            <a:r>
              <a:rPr lang="en-US" cap="none" dirty="0" err="1" smtClean="0"/>
              <a:t>Zhongyi</a:t>
            </a:r>
            <a:r>
              <a:rPr lang="en-US" cap="none" dirty="0" smtClean="0"/>
              <a:t> Luo, </a:t>
            </a:r>
            <a:r>
              <a:rPr lang="en-US" cap="none" dirty="0" err="1" smtClean="0"/>
              <a:t>Siyuan</a:t>
            </a:r>
            <a:r>
              <a:rPr lang="en-US" cap="none" dirty="0" smtClean="0"/>
              <a:t> Peng, </a:t>
            </a:r>
            <a:r>
              <a:rPr lang="en-US" cap="none" dirty="0" err="1" smtClean="0"/>
              <a:t>Mengying</a:t>
            </a:r>
            <a:r>
              <a:rPr lang="en-US" cap="none" dirty="0" smtClean="0"/>
              <a:t> Du, </a:t>
            </a:r>
            <a:r>
              <a:rPr lang="en-US" cap="none" dirty="0" err="1" smtClean="0"/>
              <a:t>Qiang</a:t>
            </a:r>
            <a:r>
              <a:rPr lang="en-US" cap="none" dirty="0" smtClean="0"/>
              <a:t> Wang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34056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&amp;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16" r="1986" b="5352"/>
          <a:stretch/>
        </p:blipFill>
        <p:spPr>
          <a:xfrm>
            <a:off x="4423899" y="1317779"/>
            <a:ext cx="6501916" cy="5150934"/>
          </a:xfrm>
        </p:spPr>
      </p:pic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>
                <a:solidFill>
                  <a:sysClr val="windowText" lastClr="000000"/>
                </a:solidFill>
              </a:rPr>
              <a:t>DropTail</a:t>
            </a:r>
            <a:r>
              <a:rPr kumimoji="1" lang="zh-CN" altLang="en-US" sz="1200" dirty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grpSp>
        <p:nvGrpSpPr>
          <p:cNvPr id="3" name="组 2"/>
          <p:cNvGrpSpPr/>
          <p:nvPr/>
        </p:nvGrpSpPr>
        <p:grpSpPr>
          <a:xfrm>
            <a:off x="5765369" y="1999281"/>
            <a:ext cx="6119806" cy="1077731"/>
            <a:chOff x="5765369" y="1999281"/>
            <a:chExt cx="6119806" cy="1077731"/>
          </a:xfrm>
        </p:grpSpPr>
        <p:cxnSp>
          <p:nvCxnSpPr>
            <p:cNvPr id="15" name="直线箭头连接符 14"/>
            <p:cNvCxnSpPr/>
            <p:nvPr/>
          </p:nvCxnSpPr>
          <p:spPr>
            <a:xfrm flipV="1">
              <a:off x="5765369" y="2386740"/>
              <a:ext cx="0" cy="274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/>
            <p:nvPr/>
          </p:nvCxnSpPr>
          <p:spPr>
            <a:xfrm flipH="1" flipV="1">
              <a:off x="6273290" y="2174030"/>
              <a:ext cx="0" cy="2587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箭头连接符 20"/>
            <p:cNvCxnSpPr/>
            <p:nvPr/>
          </p:nvCxnSpPr>
          <p:spPr>
            <a:xfrm flipV="1">
              <a:off x="8118529" y="2687453"/>
              <a:ext cx="0" cy="2716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线箭头连接符 23"/>
            <p:cNvCxnSpPr/>
            <p:nvPr/>
          </p:nvCxnSpPr>
          <p:spPr>
            <a:xfrm flipV="1">
              <a:off x="8626450" y="2792886"/>
              <a:ext cx="0" cy="28412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左大括号 29"/>
            <p:cNvSpPr/>
            <p:nvPr/>
          </p:nvSpPr>
          <p:spPr>
            <a:xfrm flipH="1">
              <a:off x="10244380" y="1999281"/>
              <a:ext cx="167514" cy="68817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0408192" y="2126143"/>
              <a:ext cx="1476983" cy="383931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+-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15%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9" name="组 18"/>
          <p:cNvGrpSpPr/>
          <p:nvPr/>
        </p:nvGrpSpPr>
        <p:grpSpPr>
          <a:xfrm>
            <a:off x="5041377" y="1703290"/>
            <a:ext cx="7170145" cy="5111406"/>
            <a:chOff x="4399272" y="1384096"/>
            <a:chExt cx="7170145" cy="5111406"/>
          </a:xfrm>
        </p:grpSpPr>
        <p:grpSp>
          <p:nvGrpSpPr>
            <p:cNvPr id="20" name="组 19"/>
            <p:cNvGrpSpPr/>
            <p:nvPr/>
          </p:nvGrpSpPr>
          <p:grpSpPr>
            <a:xfrm>
              <a:off x="4399272" y="1384096"/>
              <a:ext cx="7170145" cy="5111406"/>
              <a:chOff x="4399272" y="1384096"/>
              <a:chExt cx="7170145" cy="5111406"/>
            </a:xfrm>
          </p:grpSpPr>
          <p:pic>
            <p:nvPicPr>
              <p:cNvPr id="23" name="图片 22"/>
              <p:cNvPicPr>
                <a:picLocks noChangeAspect="1"/>
              </p:cNvPicPr>
              <p:nvPr/>
            </p:nvPicPr>
            <p:blipFill rotWithShape="1">
              <a:blip r:embed="rId3">
                <a:alphaModFix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258" t="4467" r="2704" b="5405"/>
              <a:stretch/>
            </p:blipFill>
            <p:spPr>
              <a:xfrm>
                <a:off x="4399272" y="1384096"/>
                <a:ext cx="6214823" cy="5111406"/>
              </a:xfrm>
              <a:prstGeom prst="rect">
                <a:avLst/>
              </a:prstGeom>
            </p:spPr>
          </p:pic>
          <p:sp>
            <p:nvSpPr>
              <p:cNvPr id="25" name="左大括号 24"/>
              <p:cNvSpPr/>
              <p:nvPr/>
            </p:nvSpPr>
            <p:spPr>
              <a:xfrm flipH="1">
                <a:off x="9794930" y="1906290"/>
                <a:ext cx="143150" cy="1339034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10092434" y="2383841"/>
                <a:ext cx="1476983" cy="383931"/>
              </a:xfrm>
              <a:prstGeom prst="rect">
                <a:avLst/>
              </a:prstGeom>
              <a:effectLst>
                <a:glow>
                  <a:schemeClr val="accent1"/>
                </a:glow>
                <a:outerShdw dist="50800" sx="1000" sy="1000" algn="ctr" rotWithShape="0">
                  <a:srgbClr val="000000"/>
                </a:outerShdw>
                <a:reflection endPos="0" dir="5400000" sy="-100000" algn="bl" rotWithShape="0"/>
                <a:softEdge rad="165100"/>
              </a:effectLst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Port</a:t>
                </a:r>
                <a:r>
                  <a:rPr kumimoji="1" lang="zh-CN" altLang="en-US" dirty="0" smtClean="0">
                    <a:solidFill>
                      <a:srgbClr val="C00000"/>
                    </a:solidFill>
                  </a:rPr>
                  <a:t> </a:t>
                </a:r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#</a:t>
                </a:r>
                <a:r>
                  <a:rPr kumimoji="1" lang="zh-CN" altLang="en-US" dirty="0" smtClean="0">
                    <a:solidFill>
                      <a:srgbClr val="C00000"/>
                    </a:solidFill>
                  </a:rPr>
                  <a:t> </a:t>
                </a:r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4-6</a:t>
                </a:r>
                <a:endParaRPr kumimoji="1" lang="zh-CN" altLang="en-US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7" name="左大括号 26"/>
              <p:cNvSpPr/>
              <p:nvPr/>
            </p:nvSpPr>
            <p:spPr>
              <a:xfrm flipH="1">
                <a:off x="9749211" y="5269424"/>
                <a:ext cx="45719" cy="671671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10092434" y="5284926"/>
              <a:ext cx="1476983" cy="646331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Better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fairness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69035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" t="4048" r="2262" b="5591"/>
          <a:stretch/>
        </p:blipFill>
        <p:spPr>
          <a:xfrm>
            <a:off x="4349907" y="1394846"/>
            <a:ext cx="6483408" cy="515005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&amp;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10011902" y="2110644"/>
            <a:ext cx="143150" cy="38548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155052" y="2112195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10%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0.24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22" name="直线箭头连接符 21"/>
          <p:cNvCxnSpPr/>
          <p:nvPr/>
        </p:nvCxnSpPr>
        <p:spPr>
          <a:xfrm flipV="1">
            <a:off x="7857640" y="2642868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/>
          <p:nvPr/>
        </p:nvCxnSpPr>
        <p:spPr>
          <a:xfrm flipV="1">
            <a:off x="6299499" y="222180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 16"/>
          <p:cNvGrpSpPr/>
          <p:nvPr/>
        </p:nvGrpSpPr>
        <p:grpSpPr>
          <a:xfrm>
            <a:off x="5282212" y="1714701"/>
            <a:ext cx="7215021" cy="5083445"/>
            <a:chOff x="4246536" y="1351523"/>
            <a:chExt cx="7215021" cy="5083445"/>
          </a:xfrm>
        </p:grpSpPr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6" t="4619" r="2667" b="4699"/>
            <a:stretch/>
          </p:blipFill>
          <p:spPr>
            <a:xfrm>
              <a:off x="4246536" y="1351523"/>
              <a:ext cx="6183823" cy="5083445"/>
            </a:xfrm>
            <a:prstGeom prst="rect">
              <a:avLst/>
            </a:prstGeom>
          </p:spPr>
        </p:pic>
        <p:sp>
          <p:nvSpPr>
            <p:cNvPr id="21" name="左大括号 20"/>
            <p:cNvSpPr/>
            <p:nvPr/>
          </p:nvSpPr>
          <p:spPr>
            <a:xfrm flipH="1">
              <a:off x="9655444" y="4742481"/>
              <a:ext cx="301799" cy="969747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984574" y="4904188"/>
              <a:ext cx="1476983" cy="646331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Better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fairness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24" name="左大括号 23"/>
            <p:cNvSpPr/>
            <p:nvPr/>
          </p:nvSpPr>
          <p:spPr>
            <a:xfrm flipH="1">
              <a:off x="9655444" y="1953084"/>
              <a:ext cx="329130" cy="976096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984573" y="2117966"/>
              <a:ext cx="1476983" cy="369332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Port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#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4-5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422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0" t="4745" r="2905" b="6215"/>
          <a:stretch/>
        </p:blipFill>
        <p:spPr>
          <a:xfrm>
            <a:off x="4134526" y="1317482"/>
            <a:ext cx="6543047" cy="530444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912502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>
                <a:solidFill>
                  <a:srgbClr val="FFC000"/>
                </a:solidFill>
              </a:rPr>
              <a:t>&amp;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984573" y="2658366"/>
            <a:ext cx="50157" cy="84939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190720" y="2875861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18%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418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6" name="直线箭头连接符 15"/>
          <p:cNvCxnSpPr/>
          <p:nvPr/>
        </p:nvCxnSpPr>
        <p:spPr>
          <a:xfrm flipV="1">
            <a:off x="5610386" y="361892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V="1">
            <a:off x="8426473" y="2221806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 19"/>
          <p:cNvGrpSpPr/>
          <p:nvPr/>
        </p:nvGrpSpPr>
        <p:grpSpPr>
          <a:xfrm>
            <a:off x="5104783" y="1510387"/>
            <a:ext cx="7302171" cy="5310165"/>
            <a:chOff x="4159386" y="1314622"/>
            <a:chExt cx="7302171" cy="531016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00" t="4068" r="2724" b="5311"/>
            <a:stretch/>
          </p:blipFill>
          <p:spPr>
            <a:xfrm>
              <a:off x="4159386" y="1314622"/>
              <a:ext cx="6356306" cy="5310165"/>
            </a:xfrm>
            <a:prstGeom prst="rect">
              <a:avLst/>
            </a:prstGeom>
          </p:spPr>
        </p:pic>
        <p:grpSp>
          <p:nvGrpSpPr>
            <p:cNvPr id="22" name="组 21"/>
            <p:cNvGrpSpPr/>
            <p:nvPr/>
          </p:nvGrpSpPr>
          <p:grpSpPr>
            <a:xfrm>
              <a:off x="9546956" y="1875295"/>
              <a:ext cx="1914601" cy="4084901"/>
              <a:chOff x="9546956" y="1875295"/>
              <a:chExt cx="1914601" cy="4084901"/>
            </a:xfrm>
          </p:grpSpPr>
          <p:sp>
            <p:nvSpPr>
              <p:cNvPr id="23" name="左大括号 22"/>
              <p:cNvSpPr/>
              <p:nvPr/>
            </p:nvSpPr>
            <p:spPr>
              <a:xfrm flipH="1">
                <a:off x="9655444" y="4990449"/>
                <a:ext cx="301799" cy="969747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9984574" y="5136662"/>
                <a:ext cx="1476983" cy="646331"/>
              </a:xfrm>
              <a:prstGeom prst="rect">
                <a:avLst/>
              </a:prstGeom>
              <a:effectLst>
                <a:glow>
                  <a:schemeClr val="accent1"/>
                </a:glow>
                <a:outerShdw dist="50800" sx="1000" sy="1000" algn="ctr" rotWithShape="0">
                  <a:srgbClr val="000000"/>
                </a:outerShdw>
                <a:reflection endPos="0" dir="5400000" sy="-100000" algn="bl" rotWithShape="0"/>
                <a:softEdge rad="165100"/>
              </a:effectLst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Better</a:t>
                </a:r>
                <a:r>
                  <a:rPr kumimoji="1" lang="zh-CN" altLang="en-US" dirty="0" smtClean="0">
                    <a:solidFill>
                      <a:srgbClr val="C00000"/>
                    </a:solidFill>
                  </a:rPr>
                  <a:t> </a:t>
                </a:r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fairness</a:t>
                </a:r>
                <a:endParaRPr kumimoji="1" lang="zh-CN" altLang="en-US" dirty="0">
                  <a:solidFill>
                    <a:srgbClr val="C00000"/>
                  </a:solidFill>
                </a:endParaRPr>
              </a:p>
            </p:txBody>
          </p:sp>
          <p:sp>
            <p:nvSpPr>
              <p:cNvPr id="25" name="左大括号 24"/>
              <p:cNvSpPr/>
              <p:nvPr/>
            </p:nvSpPr>
            <p:spPr>
              <a:xfrm flipH="1">
                <a:off x="9546956" y="1875295"/>
                <a:ext cx="437618" cy="1792918"/>
              </a:xfrm>
              <a:prstGeom prst="leftBrac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9984574" y="2577123"/>
                <a:ext cx="1476983" cy="369332"/>
              </a:xfrm>
              <a:prstGeom prst="rect">
                <a:avLst/>
              </a:prstGeom>
              <a:effectLst>
                <a:glow>
                  <a:schemeClr val="accent1"/>
                </a:glow>
                <a:outerShdw dist="50800" sx="1000" sy="1000" algn="ctr" rotWithShape="0">
                  <a:srgbClr val="000000"/>
                </a:outerShdw>
                <a:reflection endPos="0" dir="5400000" sy="-100000" algn="bl" rotWithShape="0"/>
                <a:softEdge rad="165100"/>
              </a:effectLst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Port</a:t>
                </a:r>
                <a:r>
                  <a:rPr kumimoji="1" lang="zh-CN" altLang="en-US" dirty="0" smtClean="0">
                    <a:solidFill>
                      <a:srgbClr val="C00000"/>
                    </a:solidFill>
                  </a:rPr>
                  <a:t> </a:t>
                </a:r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#</a:t>
                </a:r>
                <a:r>
                  <a:rPr kumimoji="1" lang="zh-CN" altLang="en-US" dirty="0" smtClean="0">
                    <a:solidFill>
                      <a:srgbClr val="C00000"/>
                    </a:solidFill>
                  </a:rPr>
                  <a:t> </a:t>
                </a:r>
                <a:r>
                  <a:rPr kumimoji="1" lang="en-US" altLang="zh-CN" dirty="0" smtClean="0">
                    <a:solidFill>
                      <a:srgbClr val="C00000"/>
                    </a:solidFill>
                  </a:rPr>
                  <a:t>4-6</a:t>
                </a:r>
                <a:endParaRPr kumimoji="1" lang="zh-CN" altLang="en-US" dirty="0">
                  <a:solidFill>
                    <a:srgbClr val="C0000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23915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" t="4520" r="1933" b="5763"/>
          <a:stretch/>
        </p:blipFill>
        <p:spPr>
          <a:xfrm>
            <a:off x="4209356" y="1345083"/>
            <a:ext cx="6437977" cy="524924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79851" y="267190"/>
            <a:ext cx="9404723" cy="1400530"/>
          </a:xfrm>
        </p:spPr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throughput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&amp;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standard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deviation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	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--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sz="20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000" dirty="0" smtClean="0">
                <a:solidFill>
                  <a:srgbClr val="FFC000"/>
                </a:solidFill>
              </a:rPr>
              <a:t>result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4" name="五边形 3"/>
          <p:cNvSpPr/>
          <p:nvPr/>
        </p:nvSpPr>
        <p:spPr>
          <a:xfrm>
            <a:off x="516835" y="211064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Queuing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Mode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5" name="五边形 4"/>
          <p:cNvSpPr/>
          <p:nvPr/>
        </p:nvSpPr>
        <p:spPr>
          <a:xfrm>
            <a:off x="516835" y="2797850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Window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6" name="五边形 5"/>
          <p:cNvSpPr/>
          <p:nvPr/>
        </p:nvSpPr>
        <p:spPr>
          <a:xfrm>
            <a:off x="516835" y="3507764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Queue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Size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7" name="五边形 6"/>
          <p:cNvSpPr/>
          <p:nvPr/>
        </p:nvSpPr>
        <p:spPr>
          <a:xfrm>
            <a:off x="516835" y="4202179"/>
            <a:ext cx="2160104" cy="385482"/>
          </a:xfrm>
          <a:prstGeom prst="homePlat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C000"/>
                </a:solidFill>
              </a:rPr>
              <a:t>Port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Number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2782957" y="2110646"/>
            <a:ext cx="1099930" cy="385480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RED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Queue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2782957" y="2658366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endParaRPr kumimoji="1" lang="zh-CN" altLang="en-US" sz="1200" dirty="0" smtClean="0">
              <a:solidFill>
                <a:sysClr val="windowText" lastClr="000000"/>
              </a:solidFill>
            </a:endParaRP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32000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2782957" y="3368279"/>
            <a:ext cx="1099930" cy="60142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{8000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</a:p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64000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Bytes}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2782957" y="4177944"/>
            <a:ext cx="1099930" cy="38548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{4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-</a:t>
            </a:r>
            <a:r>
              <a:rPr kumimoji="1" lang="zh-CN" altLang="en-US" sz="1200" dirty="0" smtClean="0">
                <a:solidFill>
                  <a:sysClr val="windowText" lastClr="000000"/>
                </a:solidFill>
              </a:rPr>
              <a:t> </a:t>
            </a:r>
            <a:r>
              <a:rPr kumimoji="1" lang="en-US" altLang="zh-CN" sz="1200" dirty="0" smtClean="0">
                <a:solidFill>
                  <a:sysClr val="windowText" lastClr="000000"/>
                </a:solidFill>
              </a:rPr>
              <a:t>9}</a:t>
            </a:r>
            <a:endParaRPr kumimoji="1" lang="zh-CN" altLang="en-US" sz="1200" dirty="0">
              <a:solidFill>
                <a:sysClr val="windowText" lastClr="000000"/>
              </a:solidFill>
            </a:endParaRPr>
          </a:p>
        </p:txBody>
      </p:sp>
      <p:sp>
        <p:nvSpPr>
          <p:cNvPr id="18" name="左大括号 17"/>
          <p:cNvSpPr/>
          <p:nvPr/>
        </p:nvSpPr>
        <p:spPr>
          <a:xfrm flipH="1">
            <a:off x="9984572" y="3707270"/>
            <a:ext cx="45719" cy="6701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0080736" y="3823910"/>
            <a:ext cx="1476983" cy="383931"/>
          </a:xfrm>
          <a:prstGeom prst="rect">
            <a:avLst/>
          </a:prstGeom>
          <a:effectLst>
            <a:glow>
              <a:schemeClr val="accent1"/>
            </a:glow>
            <a:outerShdw dist="50800" sx="1000" sy="1000" algn="ctr" rotWithShape="0">
              <a:srgbClr val="000000"/>
            </a:outerShdw>
            <a:reflection endPos="0" dir="5400000" sy="-100000" algn="bl" rotWithShape="0"/>
            <a:softEdge rad="165100"/>
          </a:effectLst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C00000"/>
                </a:solidFill>
              </a:rPr>
              <a:t>+-</a:t>
            </a:r>
            <a:r>
              <a:rPr kumimoji="1" lang="zh-CN" altLang="en-US" dirty="0" smtClean="0">
                <a:solidFill>
                  <a:srgbClr val="C00000"/>
                </a:solidFill>
              </a:rPr>
              <a:t> </a:t>
            </a:r>
            <a:r>
              <a:rPr kumimoji="1" lang="en-US" altLang="zh-CN" dirty="0" smtClean="0">
                <a:solidFill>
                  <a:srgbClr val="C00000"/>
                </a:solidFill>
              </a:rPr>
              <a:t>22%</a:t>
            </a:r>
            <a:endParaRPr kumimoji="1" lang="zh-CN" altLang="en-US" dirty="0">
              <a:solidFill>
                <a:srgbClr val="C0000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363" y="4896594"/>
            <a:ext cx="36941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Max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0.004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Min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Thresh: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0.0001</a:t>
            </a:r>
            <a:r>
              <a:rPr kumimoji="1" lang="zh-CN" altLang="en-US" dirty="0" smtClean="0">
                <a:solidFill>
                  <a:srgbClr val="FFC000"/>
                </a:solidFill>
              </a:rPr>
              <a:t> * </a:t>
            </a:r>
            <a:r>
              <a:rPr kumimoji="1" lang="en-US" altLang="zh-CN" dirty="0" smtClean="0">
                <a:solidFill>
                  <a:srgbClr val="FFC000"/>
                </a:solidFill>
              </a:rPr>
              <a:t>QueueSize;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cxnSp>
        <p:nvCxnSpPr>
          <p:cNvPr id="16" name="直线箭头连接符 15"/>
          <p:cNvCxnSpPr/>
          <p:nvPr/>
        </p:nvCxnSpPr>
        <p:spPr>
          <a:xfrm flipV="1">
            <a:off x="6292085" y="4424104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/>
          <p:nvPr/>
        </p:nvCxnSpPr>
        <p:spPr>
          <a:xfrm flipV="1">
            <a:off x="9214189" y="3122632"/>
            <a:ext cx="0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 19"/>
          <p:cNvGrpSpPr/>
          <p:nvPr/>
        </p:nvGrpSpPr>
        <p:grpSpPr>
          <a:xfrm>
            <a:off x="5092950" y="1585127"/>
            <a:ext cx="7329502" cy="5234103"/>
            <a:chOff x="4132055" y="1388837"/>
            <a:chExt cx="7329502" cy="5234103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 rotWithShape="1">
            <a:blip r:embed="rId3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48" t="4520" r="2528" b="5763"/>
            <a:stretch/>
          </p:blipFill>
          <p:spPr>
            <a:xfrm>
              <a:off x="4132055" y="1388837"/>
              <a:ext cx="6375796" cy="5234103"/>
            </a:xfrm>
            <a:prstGeom prst="rect">
              <a:avLst/>
            </a:prstGeom>
          </p:spPr>
        </p:pic>
        <p:sp>
          <p:nvSpPr>
            <p:cNvPr id="22" name="左大括号 21"/>
            <p:cNvSpPr/>
            <p:nvPr/>
          </p:nvSpPr>
          <p:spPr>
            <a:xfrm flipH="1">
              <a:off x="9670941" y="4896595"/>
              <a:ext cx="286301" cy="1063602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9984574" y="5136662"/>
              <a:ext cx="1476983" cy="646331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Better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fairness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  <p:sp>
          <p:nvSpPr>
            <p:cNvPr id="24" name="左大括号 23"/>
            <p:cNvSpPr/>
            <p:nvPr/>
          </p:nvSpPr>
          <p:spPr>
            <a:xfrm flipH="1">
              <a:off x="9515959" y="1937287"/>
              <a:ext cx="468615" cy="1322505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984574" y="2368834"/>
              <a:ext cx="1476983" cy="369332"/>
            </a:xfrm>
            <a:prstGeom prst="rect">
              <a:avLst/>
            </a:prstGeom>
            <a:effectLst>
              <a:glow>
                <a:schemeClr val="accent1"/>
              </a:glow>
              <a:outerShdw dist="50800" sx="1000" sy="1000" algn="ctr" rotWithShape="0">
                <a:srgbClr val="000000"/>
              </a:outerShdw>
              <a:reflection endPos="0" dir="5400000" sy="-100000" algn="bl" rotWithShape="0"/>
              <a:softEdge rad="165100"/>
            </a:effectLst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kumimoji="1" lang="en-US" altLang="zh-CN" dirty="0" smtClean="0">
                  <a:solidFill>
                    <a:srgbClr val="C00000"/>
                  </a:solidFill>
                </a:rPr>
                <a:t>Port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#</a:t>
              </a:r>
              <a:r>
                <a:rPr kumimoji="1" lang="zh-CN" altLang="en-US" dirty="0" smtClean="0">
                  <a:solidFill>
                    <a:srgbClr val="C00000"/>
                  </a:solidFill>
                </a:rPr>
                <a:t> </a:t>
              </a:r>
              <a:r>
                <a:rPr kumimoji="1" lang="en-US" altLang="zh-CN" dirty="0" smtClean="0">
                  <a:solidFill>
                    <a:srgbClr val="C00000"/>
                  </a:solidFill>
                </a:rPr>
                <a:t>4-6</a:t>
              </a:r>
              <a:endParaRPr kumimoji="1" lang="zh-CN" altLang="en-US" dirty="0">
                <a:solidFill>
                  <a:srgbClr val="C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310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Conclusion: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1549832"/>
            <a:ext cx="9358044" cy="4698568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Implementation</a:t>
            </a:r>
            <a:endParaRPr kumimoji="1" lang="zh-CN" altLang="en-US" sz="2400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 smtClean="0"/>
              <a:t>Validity</a:t>
            </a:r>
          </a:p>
          <a:p>
            <a:pPr lvl="1"/>
            <a:r>
              <a:rPr kumimoji="1" lang="en-US" altLang="zh-CN" dirty="0" smtClean="0"/>
              <a:t>Robustness</a:t>
            </a:r>
          </a:p>
          <a:p>
            <a:pPr lvl="1"/>
            <a:r>
              <a:rPr kumimoji="1" lang="en-US" altLang="zh-CN" dirty="0" smtClean="0"/>
              <a:t>Efficiency</a:t>
            </a:r>
          </a:p>
          <a:p>
            <a:pPr marL="457200" lvl="1" indent="0">
              <a:buNone/>
            </a:pPr>
            <a:endParaRPr kumimoji="1" lang="zh-CN" altLang="en-US" dirty="0" smtClean="0"/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Simulation</a:t>
            </a:r>
          </a:p>
          <a:p>
            <a:pPr lvl="1"/>
            <a:r>
              <a:rPr kumimoji="1" lang="en-US" altLang="zh-CN" dirty="0" smtClean="0"/>
              <a:t>Throughput</a:t>
            </a:r>
          </a:p>
          <a:p>
            <a:pPr lvl="1"/>
            <a:r>
              <a:rPr kumimoji="1" lang="en-US" altLang="zh-CN" dirty="0" smtClean="0"/>
              <a:t>Fairness</a:t>
            </a:r>
            <a:endParaRPr kumimoji="1"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463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78620" y="2732781"/>
            <a:ext cx="9404723" cy="1400530"/>
          </a:xfrm>
        </p:spPr>
        <p:txBody>
          <a:bodyPr/>
          <a:lstStyle/>
          <a:p>
            <a:pPr algn="ctr"/>
            <a:r>
              <a:rPr kumimoji="1" lang="en-US" altLang="zh-CN" sz="8000" dirty="0" smtClean="0">
                <a:solidFill>
                  <a:srgbClr val="FFC000"/>
                </a:solidFill>
              </a:rPr>
              <a:t>Q&amp;A</a:t>
            </a:r>
            <a:endParaRPr kumimoji="1" lang="zh-CN" altLang="en-US" sz="80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3711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4400" dirty="0" smtClean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Parallel TCP?</a:t>
            </a:r>
            <a:endParaRPr kumimoji="1" lang="zh-CN" altLang="en-US" sz="4400" dirty="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Data set is divided into a number of smaller chunks, and each component chunk is transmitted using its own TCP session.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9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Project Objective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Parallel TCP Real Implementation</a:t>
            </a:r>
          </a:p>
          <a:p>
            <a:endParaRPr kumimoji="1" lang="en-US" altLang="zh-CN" sz="2400" dirty="0">
              <a:solidFill>
                <a:srgbClr val="FFC000"/>
              </a:solidFill>
            </a:endParaRPr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NS 3 Simulation</a:t>
            </a:r>
          </a:p>
          <a:p>
            <a:endParaRPr kumimoji="1" lang="en-US" altLang="zh-CN" sz="2400" dirty="0">
              <a:solidFill>
                <a:srgbClr val="FFC000"/>
              </a:solidFill>
            </a:endParaRPr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Data Analysis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356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Parallel TCP Real Implementation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Design Principles</a:t>
            </a:r>
          </a:p>
          <a:p>
            <a:endParaRPr kumimoji="1" lang="en-US" altLang="zh-CN" sz="2400" dirty="0">
              <a:solidFill>
                <a:srgbClr val="FFC000"/>
              </a:solidFill>
            </a:endParaRPr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Coding Methods</a:t>
            </a:r>
          </a:p>
          <a:p>
            <a:endParaRPr kumimoji="1" lang="en-US" altLang="zh-CN" sz="2400" dirty="0">
              <a:solidFill>
                <a:srgbClr val="FFC000"/>
              </a:solidFill>
            </a:endParaRPr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Testing</a:t>
            </a:r>
          </a:p>
          <a:p>
            <a:endParaRPr kumimoji="1" lang="en-US" altLang="zh-CN" sz="2400" dirty="0">
              <a:solidFill>
                <a:srgbClr val="FFC000"/>
              </a:solidFill>
            </a:endParaRPr>
          </a:p>
          <a:p>
            <a:r>
              <a:rPr kumimoji="1" lang="en-US" altLang="zh-CN" sz="2400" dirty="0" smtClean="0">
                <a:solidFill>
                  <a:srgbClr val="FFC000"/>
                </a:solidFill>
              </a:rPr>
              <a:t>Data Analysis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1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8200"/>
          </a:xfrm>
        </p:spPr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Program Flowchart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sp>
        <p:nvSpPr>
          <p:cNvPr id="40" name="标题 1"/>
          <p:cNvSpPr txBox="1">
            <a:spLocks/>
          </p:cNvSpPr>
          <p:nvPr/>
        </p:nvSpPr>
        <p:spPr>
          <a:xfrm>
            <a:off x="646111" y="1239029"/>
            <a:ext cx="9404723" cy="62119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-- Sender</a:t>
            </a:r>
            <a:endParaRPr kumimoji="1" lang="zh-CN" altLang="en-US" sz="3200" dirty="0">
              <a:solidFill>
                <a:srgbClr val="FFC000"/>
              </a:solidFill>
            </a:endParaRPr>
          </a:p>
        </p:txBody>
      </p:sp>
      <p:sp>
        <p:nvSpPr>
          <p:cNvPr id="46" name="Flowchart: Process 45"/>
          <p:cNvSpPr/>
          <p:nvPr/>
        </p:nvSpPr>
        <p:spPr>
          <a:xfrm>
            <a:off x="2959100" y="2106609"/>
            <a:ext cx="18161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47" name="Flowchart: Decision 46"/>
          <p:cNvSpPr/>
          <p:nvPr/>
        </p:nvSpPr>
        <p:spPr>
          <a:xfrm>
            <a:off x="3073400" y="4159303"/>
            <a:ext cx="1638878" cy="774700"/>
          </a:xfrm>
          <a:prstGeom prst="flowChartDecisi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Check IP</a:t>
            </a:r>
            <a:endParaRPr lang="en-US" sz="1400" dirty="0"/>
          </a:p>
        </p:txBody>
      </p:sp>
      <p:sp>
        <p:nvSpPr>
          <p:cNvPr id="48" name="Flowchart: Data 47"/>
          <p:cNvSpPr/>
          <p:nvPr/>
        </p:nvSpPr>
        <p:spPr>
          <a:xfrm>
            <a:off x="2391351" y="3064903"/>
            <a:ext cx="2944579" cy="827668"/>
          </a:xfrm>
          <a:prstGeom prst="flowChartInputOutp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Get destination IP and file path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9" name="Flowchart: Decision 48"/>
          <p:cNvSpPr/>
          <p:nvPr/>
        </p:nvSpPr>
        <p:spPr>
          <a:xfrm>
            <a:off x="2980636" y="5304933"/>
            <a:ext cx="1841500" cy="774700"/>
          </a:xfrm>
          <a:prstGeom prst="flowChartDecisi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Check file path</a:t>
            </a:r>
            <a:endParaRPr lang="en-US" sz="1400" dirty="0"/>
          </a:p>
        </p:txBody>
      </p:sp>
      <p:sp>
        <p:nvSpPr>
          <p:cNvPr id="50" name="Flowchart: Decision 49"/>
          <p:cNvSpPr/>
          <p:nvPr/>
        </p:nvSpPr>
        <p:spPr>
          <a:xfrm>
            <a:off x="6108700" y="4744760"/>
            <a:ext cx="2349500" cy="774700"/>
          </a:xfrm>
          <a:prstGeom prst="flowChartDecisi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Get Respond</a:t>
            </a:r>
            <a:endParaRPr lang="en-US" sz="1600" dirty="0"/>
          </a:p>
        </p:txBody>
      </p:sp>
      <p:cxnSp>
        <p:nvCxnSpPr>
          <p:cNvPr id="51" name="Straight Arrow Connector 9"/>
          <p:cNvCxnSpPr>
            <a:stCxn id="46" idx="2"/>
            <a:endCxn id="48" idx="1"/>
          </p:cNvCxnSpPr>
          <p:nvPr/>
        </p:nvCxnSpPr>
        <p:spPr>
          <a:xfrm flipH="1">
            <a:off x="3863641" y="2719257"/>
            <a:ext cx="3509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10"/>
          <p:cNvCxnSpPr/>
          <p:nvPr/>
        </p:nvCxnSpPr>
        <p:spPr>
          <a:xfrm>
            <a:off x="3867150" y="3826903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11"/>
          <p:cNvCxnSpPr/>
          <p:nvPr/>
        </p:nvCxnSpPr>
        <p:spPr>
          <a:xfrm>
            <a:off x="3867150" y="4959287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17"/>
          <p:cNvCxnSpPr>
            <a:stCxn id="47" idx="1"/>
            <a:endCxn id="48" idx="2"/>
          </p:cNvCxnSpPr>
          <p:nvPr/>
        </p:nvCxnSpPr>
        <p:spPr>
          <a:xfrm rot="10800000">
            <a:off x="2685810" y="3478737"/>
            <a:ext cx="387591" cy="1067916"/>
          </a:xfrm>
          <a:prstGeom prst="bentConnector3">
            <a:avLst>
              <a:gd name="adj1" fmla="val 23495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21"/>
          <p:cNvSpPr txBox="1"/>
          <p:nvPr/>
        </p:nvSpPr>
        <p:spPr>
          <a:xfrm>
            <a:off x="3867149" y="4930829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sp>
        <p:nvSpPr>
          <p:cNvPr id="56" name="TextBox 22"/>
          <p:cNvSpPr txBox="1"/>
          <p:nvPr/>
        </p:nvSpPr>
        <p:spPr>
          <a:xfrm>
            <a:off x="1742439" y="3733949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sp>
        <p:nvSpPr>
          <p:cNvPr id="57" name="TextBox 23"/>
          <p:cNvSpPr txBox="1"/>
          <p:nvPr/>
        </p:nvSpPr>
        <p:spPr>
          <a:xfrm>
            <a:off x="1758260" y="5094983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  <p:cxnSp>
        <p:nvCxnSpPr>
          <p:cNvPr id="58" name="Elbow Connector 25"/>
          <p:cNvCxnSpPr/>
          <p:nvPr/>
        </p:nvCxnSpPr>
        <p:spPr>
          <a:xfrm rot="16200000" flipV="1">
            <a:off x="2014810" y="4678143"/>
            <a:ext cx="1145630" cy="882650"/>
          </a:xfrm>
          <a:prstGeom prst="bentConnector3">
            <a:avLst>
              <a:gd name="adj1" fmla="val -210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Flowchart: Process 26"/>
          <p:cNvSpPr/>
          <p:nvPr/>
        </p:nvSpPr>
        <p:spPr>
          <a:xfrm>
            <a:off x="6375400" y="1239029"/>
            <a:ext cx="18161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Divide the file into 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chunks</a:t>
            </a:r>
            <a:endParaRPr lang="en-US" sz="1600" dirty="0"/>
          </a:p>
        </p:txBody>
      </p:sp>
      <p:sp>
        <p:nvSpPr>
          <p:cNvPr id="60" name="Flowchart: Process 27"/>
          <p:cNvSpPr/>
          <p:nvPr/>
        </p:nvSpPr>
        <p:spPr>
          <a:xfrm>
            <a:off x="6375400" y="2186551"/>
            <a:ext cx="1816100" cy="878352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Read file into </a:t>
            </a:r>
            <a:r>
              <a:rPr lang="en-US" altLang="zh-CN" sz="1400" dirty="0" smtClean="0"/>
              <a:t>corresponding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buffer</a:t>
            </a:r>
            <a:endParaRPr lang="en-US" sz="1400" dirty="0"/>
          </a:p>
        </p:txBody>
      </p:sp>
      <p:sp>
        <p:nvSpPr>
          <p:cNvPr id="61" name="Flowchart: Process 28"/>
          <p:cNvSpPr/>
          <p:nvPr/>
        </p:nvSpPr>
        <p:spPr>
          <a:xfrm>
            <a:off x="6188076" y="3503832"/>
            <a:ext cx="2190750" cy="788767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Send handshake packet to the receiver</a:t>
            </a:r>
            <a:endParaRPr lang="en-US" sz="1600" dirty="0"/>
          </a:p>
        </p:txBody>
      </p:sp>
      <p:sp>
        <p:nvSpPr>
          <p:cNvPr id="62" name="Flowchart: Process 30"/>
          <p:cNvSpPr/>
          <p:nvPr/>
        </p:nvSpPr>
        <p:spPr>
          <a:xfrm>
            <a:off x="6123033" y="5906810"/>
            <a:ext cx="2349500" cy="733582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/>
              <a:t>Establish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parallel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connections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to</a:t>
            </a:r>
            <a:r>
              <a:rPr lang="en-US" sz="1400" dirty="0" smtClean="0"/>
              <a:t> </a:t>
            </a:r>
            <a:r>
              <a:rPr lang="en-US" altLang="zh-CN" sz="1400" dirty="0"/>
              <a:t>s</a:t>
            </a:r>
            <a:r>
              <a:rPr lang="en-US" sz="1400" dirty="0" smtClean="0"/>
              <a:t>end file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chunks</a:t>
            </a:r>
            <a:endParaRPr lang="en-US" sz="1400" dirty="0"/>
          </a:p>
        </p:txBody>
      </p:sp>
      <p:cxnSp>
        <p:nvCxnSpPr>
          <p:cNvPr id="63" name="Elbow Connector 35"/>
          <p:cNvCxnSpPr>
            <a:stCxn id="49" idx="2"/>
            <a:endCxn id="59" idx="0"/>
          </p:cNvCxnSpPr>
          <p:nvPr/>
        </p:nvCxnSpPr>
        <p:spPr>
          <a:xfrm rot="5400000" flipH="1" flipV="1">
            <a:off x="3172116" y="1968299"/>
            <a:ext cx="4840604" cy="3382064"/>
          </a:xfrm>
          <a:prstGeom prst="bentConnector5">
            <a:avLst>
              <a:gd name="adj1" fmla="val -4723"/>
              <a:gd name="adj2" fmla="val 50188"/>
              <a:gd name="adj3" fmla="val 1047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36"/>
          <p:cNvSpPr txBox="1"/>
          <p:nvPr/>
        </p:nvSpPr>
        <p:spPr>
          <a:xfrm>
            <a:off x="4137025" y="5952651"/>
            <a:ext cx="104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65" name="Straight Arrow Connector 37"/>
          <p:cNvCxnSpPr>
            <a:endCxn id="60" idx="0"/>
          </p:cNvCxnSpPr>
          <p:nvPr/>
        </p:nvCxnSpPr>
        <p:spPr>
          <a:xfrm>
            <a:off x="7283450" y="1851677"/>
            <a:ext cx="0" cy="3348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39"/>
          <p:cNvCxnSpPr>
            <a:stCxn id="60" idx="2"/>
            <a:endCxn id="61" idx="0"/>
          </p:cNvCxnSpPr>
          <p:nvPr/>
        </p:nvCxnSpPr>
        <p:spPr>
          <a:xfrm>
            <a:off x="7283450" y="3064903"/>
            <a:ext cx="1" cy="4389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44"/>
          <p:cNvCxnSpPr>
            <a:stCxn id="61" idx="2"/>
            <a:endCxn id="50" idx="0"/>
          </p:cNvCxnSpPr>
          <p:nvPr/>
        </p:nvCxnSpPr>
        <p:spPr>
          <a:xfrm flipH="1">
            <a:off x="7283450" y="4292599"/>
            <a:ext cx="1" cy="4521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49"/>
          <p:cNvCxnSpPr>
            <a:stCxn id="50" idx="2"/>
            <a:endCxn id="62" idx="0"/>
          </p:cNvCxnSpPr>
          <p:nvPr/>
        </p:nvCxnSpPr>
        <p:spPr>
          <a:xfrm>
            <a:off x="7283450" y="5519460"/>
            <a:ext cx="14333" cy="3873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52"/>
          <p:cNvCxnSpPr>
            <a:stCxn id="50" idx="3"/>
          </p:cNvCxnSpPr>
          <p:nvPr/>
        </p:nvCxnSpPr>
        <p:spPr>
          <a:xfrm>
            <a:off x="8458200" y="5132110"/>
            <a:ext cx="26035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Flowchart: Process 29"/>
          <p:cNvSpPr/>
          <p:nvPr/>
        </p:nvSpPr>
        <p:spPr>
          <a:xfrm>
            <a:off x="8759249" y="4744760"/>
            <a:ext cx="18161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Print Error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914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Process 3"/>
          <p:cNvSpPr/>
          <p:nvPr/>
        </p:nvSpPr>
        <p:spPr>
          <a:xfrm>
            <a:off x="2603500" y="1932972"/>
            <a:ext cx="18161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5" name="Flowchart: Data 4"/>
          <p:cNvSpPr/>
          <p:nvPr/>
        </p:nvSpPr>
        <p:spPr>
          <a:xfrm>
            <a:off x="2165350" y="2891266"/>
            <a:ext cx="2692400" cy="762000"/>
          </a:xfrm>
          <a:prstGeom prst="flowChartInputOutpu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Ports start listening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2"/>
            <a:endCxn id="5" idx="1"/>
          </p:cNvCxnSpPr>
          <p:nvPr/>
        </p:nvCxnSpPr>
        <p:spPr>
          <a:xfrm>
            <a:off x="3511550" y="2545620"/>
            <a:ext cx="0" cy="34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8"/>
          <p:cNvCxnSpPr>
            <a:stCxn id="5" idx="4"/>
          </p:cNvCxnSpPr>
          <p:nvPr/>
        </p:nvCxnSpPr>
        <p:spPr>
          <a:xfrm>
            <a:off x="3511550" y="3653266"/>
            <a:ext cx="0" cy="5879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lowchart: Process 20"/>
          <p:cNvSpPr/>
          <p:nvPr/>
        </p:nvSpPr>
        <p:spPr>
          <a:xfrm>
            <a:off x="6515100" y="2362200"/>
            <a:ext cx="2095500" cy="79606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Reorder data from sockets</a:t>
            </a:r>
            <a:endParaRPr lang="en-US" dirty="0"/>
          </a:p>
        </p:txBody>
      </p:sp>
      <p:sp>
        <p:nvSpPr>
          <p:cNvPr id="9" name="Flowchart: Process 21"/>
          <p:cNvSpPr/>
          <p:nvPr/>
        </p:nvSpPr>
        <p:spPr>
          <a:xfrm>
            <a:off x="6515100" y="3542663"/>
            <a:ext cx="20955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Read into a buffer</a:t>
            </a:r>
            <a:endParaRPr lang="en-US" dirty="0"/>
          </a:p>
        </p:txBody>
      </p:sp>
      <p:sp>
        <p:nvSpPr>
          <p:cNvPr id="10" name="Flowchart: Process 22"/>
          <p:cNvSpPr/>
          <p:nvPr/>
        </p:nvSpPr>
        <p:spPr>
          <a:xfrm>
            <a:off x="6515100" y="4492559"/>
            <a:ext cx="20955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 data to </a:t>
            </a:r>
            <a:r>
              <a:rPr lang="en-US" dirty="0" smtClean="0"/>
              <a:t>a new</a:t>
            </a:r>
            <a:r>
              <a:rPr lang="en-US" dirty="0" smtClean="0"/>
              <a:t> </a:t>
            </a:r>
            <a:r>
              <a:rPr lang="en-US" dirty="0" smtClean="0"/>
              <a:t>file</a:t>
            </a:r>
            <a:endParaRPr lang="en-US" dirty="0"/>
          </a:p>
        </p:txBody>
      </p:sp>
      <p:cxnSp>
        <p:nvCxnSpPr>
          <p:cNvPr id="11" name="Straight Arrow Connector 23"/>
          <p:cNvCxnSpPr>
            <a:stCxn id="8" idx="2"/>
            <a:endCxn id="9" idx="0"/>
          </p:cNvCxnSpPr>
          <p:nvPr/>
        </p:nvCxnSpPr>
        <p:spPr>
          <a:xfrm>
            <a:off x="7562850" y="3158268"/>
            <a:ext cx="0" cy="3843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24"/>
          <p:cNvCxnSpPr>
            <a:stCxn id="9" idx="2"/>
            <a:endCxn id="10" idx="0"/>
          </p:cNvCxnSpPr>
          <p:nvPr/>
        </p:nvCxnSpPr>
        <p:spPr>
          <a:xfrm>
            <a:off x="7562850" y="4155311"/>
            <a:ext cx="0" cy="337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Decision 25"/>
          <p:cNvSpPr/>
          <p:nvPr/>
        </p:nvSpPr>
        <p:spPr>
          <a:xfrm>
            <a:off x="1882775" y="4022599"/>
            <a:ext cx="3257550" cy="761999"/>
          </a:xfrm>
          <a:prstGeom prst="flowChartDecision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Establish connection</a:t>
            </a:r>
            <a:endParaRPr lang="en-US" dirty="0"/>
          </a:p>
        </p:txBody>
      </p:sp>
      <p:cxnSp>
        <p:nvCxnSpPr>
          <p:cNvPr id="14" name="Elbow Connector 27"/>
          <p:cNvCxnSpPr>
            <a:stCxn id="13" idx="1"/>
            <a:endCxn id="5" idx="2"/>
          </p:cNvCxnSpPr>
          <p:nvPr/>
        </p:nvCxnSpPr>
        <p:spPr>
          <a:xfrm rot="10800000" flipH="1">
            <a:off x="1882774" y="3272267"/>
            <a:ext cx="551815" cy="1131333"/>
          </a:xfrm>
          <a:prstGeom prst="bentConnector3">
            <a:avLst>
              <a:gd name="adj1" fmla="val -4142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lowchart: Process 28"/>
          <p:cNvSpPr/>
          <p:nvPr/>
        </p:nvSpPr>
        <p:spPr>
          <a:xfrm>
            <a:off x="2603500" y="5232401"/>
            <a:ext cx="1816100" cy="736600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Send ACK to sender</a:t>
            </a:r>
            <a:endParaRPr lang="en-US" dirty="0"/>
          </a:p>
        </p:txBody>
      </p:sp>
      <p:sp>
        <p:nvSpPr>
          <p:cNvPr id="16" name="Flowchart: Process 30"/>
          <p:cNvSpPr/>
          <p:nvPr/>
        </p:nvSpPr>
        <p:spPr>
          <a:xfrm>
            <a:off x="6515100" y="5545244"/>
            <a:ext cx="2095500" cy="612648"/>
          </a:xfrm>
          <a:prstGeom prst="flowChartProcess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end</a:t>
            </a:r>
            <a:endParaRPr lang="en-US" dirty="0"/>
          </a:p>
        </p:txBody>
      </p:sp>
      <p:cxnSp>
        <p:nvCxnSpPr>
          <p:cNvPr id="17" name="Straight Arrow Connector 33"/>
          <p:cNvCxnSpPr>
            <a:stCxn id="13" idx="2"/>
            <a:endCxn id="15" idx="0"/>
          </p:cNvCxnSpPr>
          <p:nvPr/>
        </p:nvCxnSpPr>
        <p:spPr>
          <a:xfrm>
            <a:off x="3511550" y="4784598"/>
            <a:ext cx="0" cy="4478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35"/>
          <p:cNvCxnSpPr>
            <a:stCxn id="15" idx="2"/>
            <a:endCxn id="8" idx="0"/>
          </p:cNvCxnSpPr>
          <p:nvPr/>
        </p:nvCxnSpPr>
        <p:spPr>
          <a:xfrm rot="5400000" flipH="1" flipV="1">
            <a:off x="3733799" y="2139951"/>
            <a:ext cx="3606801" cy="4051300"/>
          </a:xfrm>
          <a:prstGeom prst="bentConnector5">
            <a:avLst>
              <a:gd name="adj1" fmla="val -6338"/>
              <a:gd name="adj2" fmla="val 48276"/>
              <a:gd name="adj3" fmla="val 10633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36"/>
          <p:cNvSpPr txBox="1"/>
          <p:nvPr/>
        </p:nvSpPr>
        <p:spPr>
          <a:xfrm>
            <a:off x="3511548" y="4794793"/>
            <a:ext cx="66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Yes</a:t>
            </a:r>
            <a:endParaRPr lang="en-US" dirty="0"/>
          </a:p>
        </p:txBody>
      </p:sp>
      <p:cxnSp>
        <p:nvCxnSpPr>
          <p:cNvPr id="20" name="Straight Arrow Connector 38"/>
          <p:cNvCxnSpPr>
            <a:stCxn id="10" idx="2"/>
            <a:endCxn id="16" idx="0"/>
          </p:cNvCxnSpPr>
          <p:nvPr/>
        </p:nvCxnSpPr>
        <p:spPr>
          <a:xfrm>
            <a:off x="7562850" y="5105207"/>
            <a:ext cx="0" cy="4400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标题 1"/>
          <p:cNvSpPr txBox="1">
            <a:spLocks noGrp="1"/>
          </p:cNvSpPr>
          <p:nvPr>
            <p:ph type="title"/>
          </p:nvPr>
        </p:nvSpPr>
        <p:spPr>
          <a:xfrm>
            <a:off x="692755" y="721017"/>
            <a:ext cx="9404723" cy="7182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-- Receiver</a:t>
            </a:r>
            <a:endParaRPr kumimoji="1" lang="zh-CN" altLang="en-US" sz="3200" dirty="0">
              <a:solidFill>
                <a:srgbClr val="FFC000"/>
              </a:solidFill>
            </a:endParaRPr>
          </a:p>
        </p:txBody>
      </p:sp>
      <p:sp>
        <p:nvSpPr>
          <p:cNvPr id="23" name="TextBox 36"/>
          <p:cNvSpPr txBox="1"/>
          <p:nvPr/>
        </p:nvSpPr>
        <p:spPr>
          <a:xfrm>
            <a:off x="1682749" y="3653266"/>
            <a:ext cx="666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8079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Test Results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60768">
            <a:off x="2369935" y="3908261"/>
            <a:ext cx="2418310" cy="25611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7160">
            <a:off x="1661445" y="1294362"/>
            <a:ext cx="3128793" cy="21148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97129">
            <a:off x="567837" y="2817719"/>
            <a:ext cx="3220373" cy="21371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263845">
            <a:off x="7364714" y="1094165"/>
            <a:ext cx="3125215" cy="206469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740">
            <a:off x="8340643" y="2751352"/>
            <a:ext cx="3420380" cy="2269889"/>
          </a:xfrm>
          <a:prstGeom prst="rect">
            <a:avLst/>
          </a:prstGeom>
        </p:spPr>
      </p:pic>
      <p:pic>
        <p:nvPicPr>
          <p:cNvPr id="9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45332">
            <a:off x="7341012" y="3946503"/>
            <a:ext cx="2384542" cy="2525362"/>
          </a:xfrm>
          <a:prstGeom prst="rect">
            <a:avLst/>
          </a:prstGeom>
        </p:spPr>
      </p:pic>
      <p:sp>
        <p:nvSpPr>
          <p:cNvPr id="10" name="右箭头 9"/>
          <p:cNvSpPr/>
          <p:nvPr/>
        </p:nvSpPr>
        <p:spPr>
          <a:xfrm>
            <a:off x="5008365" y="3063876"/>
            <a:ext cx="2423113" cy="1330037"/>
          </a:xfrm>
          <a:prstGeom prst="rightArrow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980155" y="3374952"/>
            <a:ext cx="2479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Data Transferred via Parallel TCP</a:t>
            </a:r>
            <a:endParaRPr kumimoji="1" lang="zh-CN" altLang="en-US" sz="2000" b="1" dirty="0"/>
          </a:p>
        </p:txBody>
      </p:sp>
      <p:sp>
        <p:nvSpPr>
          <p:cNvPr id="12" name="云形 11"/>
          <p:cNvSpPr/>
          <p:nvPr/>
        </p:nvSpPr>
        <p:spPr>
          <a:xfrm>
            <a:off x="4905625" y="1674421"/>
            <a:ext cx="2308421" cy="1487856"/>
          </a:xfrm>
          <a:prstGeom prst="cloud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B0F0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82941" y="2044915"/>
            <a:ext cx="13537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b="1" dirty="0" smtClean="0"/>
              <a:t>Exactly the same!</a:t>
            </a:r>
            <a:endParaRPr kumimoji="1"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69212864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Data Analysis</a:t>
            </a:r>
            <a:endParaRPr kumimoji="1" lang="zh-CN" altLang="en-US" dirty="0">
              <a:solidFill>
                <a:srgbClr val="FFC000"/>
              </a:solidFill>
            </a:endParaRPr>
          </a:p>
        </p:txBody>
      </p:sp>
      <p:graphicFrame>
        <p:nvGraphicFramePr>
          <p:cNvPr id="4" name="Chart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267190"/>
              </p:ext>
            </p:extLst>
          </p:nvPr>
        </p:nvGraphicFramePr>
        <p:xfrm>
          <a:off x="646110" y="1446997"/>
          <a:ext cx="4828415" cy="2543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1"/>
          <p:cNvGraphicFramePr/>
          <p:nvPr>
            <p:extLst>
              <p:ext uri="{D42A27DB-BD31-4B8C-83A1-F6EECF244321}">
                <p14:modId xmlns:p14="http://schemas.microsoft.com/office/powerpoint/2010/main" val="648869951"/>
              </p:ext>
            </p:extLst>
          </p:nvPr>
        </p:nvGraphicFramePr>
        <p:xfrm>
          <a:off x="5645810" y="1446997"/>
          <a:ext cx="4745099" cy="25431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Chart 3"/>
          <p:cNvGraphicFramePr/>
          <p:nvPr>
            <p:extLst>
              <p:ext uri="{D42A27DB-BD31-4B8C-83A1-F6EECF244321}">
                <p14:modId xmlns:p14="http://schemas.microsoft.com/office/powerpoint/2010/main" val="838925744"/>
              </p:ext>
            </p:extLst>
          </p:nvPr>
        </p:nvGraphicFramePr>
        <p:xfrm>
          <a:off x="591764" y="3876473"/>
          <a:ext cx="4882761" cy="2488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6388924" y="4305215"/>
            <a:ext cx="379253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Is there a trend?</a:t>
            </a:r>
          </a:p>
          <a:p>
            <a:pPr marL="285750" indent="-285750">
              <a:buFont typeface="Wingdings" charset="2"/>
              <a:buChar char="l"/>
            </a:pPr>
            <a:endParaRPr kumimoji="1" lang="en-US" altLang="zh-CN" sz="2000" dirty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What this implies?</a:t>
            </a:r>
          </a:p>
          <a:p>
            <a:pPr marL="285750" indent="-285750">
              <a:buFont typeface="Wingdings" charset="2"/>
              <a:buChar char="l"/>
            </a:pPr>
            <a:endParaRPr kumimoji="1" lang="en-US" altLang="zh-CN" sz="2000" dirty="0"/>
          </a:p>
          <a:p>
            <a:pPr marL="285750" indent="-285750">
              <a:buFont typeface="Wingdings" charset="2"/>
              <a:buChar char="l"/>
            </a:pPr>
            <a:r>
              <a:rPr kumimoji="1" lang="en-US" altLang="zh-CN" sz="2000" dirty="0" smtClean="0"/>
              <a:t>What we do next?</a:t>
            </a:r>
          </a:p>
        </p:txBody>
      </p:sp>
    </p:spTree>
    <p:extLst>
      <p:ext uri="{BB962C8B-B14F-4D97-AF65-F5344CB8AC3E}">
        <p14:creationId xmlns:p14="http://schemas.microsoft.com/office/powerpoint/2010/main" val="2037462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>
                <a:solidFill>
                  <a:srgbClr val="FFC000"/>
                </a:solidFill>
              </a:rPr>
              <a:t>Parallel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TCP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3200" dirty="0" smtClean="0">
                <a:solidFill>
                  <a:srgbClr val="FFC000"/>
                </a:solidFill>
              </a:rPr>
              <a:t>fairness</a:t>
            </a:r>
            <a:r>
              <a:rPr kumimoji="1" lang="zh-CN" altLang="en-US" sz="3200" dirty="0" smtClean="0">
                <a:solidFill>
                  <a:srgbClr val="FFC000"/>
                </a:solidFill>
              </a:rPr>
              <a:t/>
            </a:r>
            <a:br>
              <a:rPr kumimoji="1" lang="zh-CN" altLang="en-US" sz="3200" dirty="0" smtClean="0">
                <a:solidFill>
                  <a:srgbClr val="FFC000"/>
                </a:solidFill>
              </a:rPr>
            </a:br>
            <a:r>
              <a:rPr kumimoji="1" lang="zh-CN" altLang="en-US" sz="3200" dirty="0" smtClean="0">
                <a:solidFill>
                  <a:srgbClr val="FFC000"/>
                </a:solidFill>
              </a:rPr>
              <a:t>												</a:t>
            </a:r>
            <a:r>
              <a:rPr kumimoji="1" lang="en-US" altLang="zh-CN" sz="2400" smtClean="0">
                <a:solidFill>
                  <a:srgbClr val="FFC000"/>
                </a:solidFill>
              </a:rPr>
              <a:t>---</a:t>
            </a:r>
            <a:r>
              <a:rPr kumimoji="1" lang="en-US" altLang="zh-CN" sz="2400" dirty="0" smtClean="0">
                <a:solidFill>
                  <a:srgbClr val="FFC000"/>
                </a:solidFill>
              </a:rPr>
              <a:t>ns3</a:t>
            </a:r>
            <a:r>
              <a:rPr kumimoji="1" lang="zh-CN" altLang="en-US" sz="2400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sz="2400" dirty="0" smtClean="0">
                <a:solidFill>
                  <a:srgbClr val="FFC000"/>
                </a:solidFill>
              </a:rPr>
              <a:t>simulation</a:t>
            </a:r>
            <a:endParaRPr kumimoji="1" lang="zh-CN" altLang="en-US" sz="2400" dirty="0">
              <a:solidFill>
                <a:srgbClr val="FFC000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03312" y="1642103"/>
            <a:ext cx="8946541" cy="4805082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 smtClean="0">
                <a:solidFill>
                  <a:srgbClr val="FFC000"/>
                </a:solidFill>
              </a:rPr>
              <a:t>Topology: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endParaRPr kumimoji="1" lang="zh-CN" altLang="en-US" dirty="0"/>
          </a:p>
          <a:p>
            <a:endParaRPr kumimoji="1" lang="zh-CN" altLang="en-US" dirty="0" smtClean="0"/>
          </a:p>
          <a:p>
            <a:pPr marL="0" indent="0">
              <a:buNone/>
            </a:pPr>
            <a:endParaRPr kumimoji="1" lang="zh-CN" altLang="en-US" dirty="0" smtClean="0"/>
          </a:p>
          <a:p>
            <a:r>
              <a:rPr kumimoji="1" lang="en-US" altLang="zh-CN" dirty="0" smtClean="0">
                <a:solidFill>
                  <a:srgbClr val="FFC000"/>
                </a:solidFill>
              </a:rPr>
              <a:t>Simulation</a:t>
            </a:r>
            <a:r>
              <a:rPr kumimoji="1" lang="zh-CN" altLang="en-US" dirty="0" smtClean="0">
                <a:solidFill>
                  <a:srgbClr val="FFC000"/>
                </a:solidFill>
              </a:rPr>
              <a:t> </a:t>
            </a:r>
            <a:r>
              <a:rPr kumimoji="1" lang="en-US" altLang="zh-CN" dirty="0" smtClean="0">
                <a:solidFill>
                  <a:srgbClr val="FFC000"/>
                </a:solidFill>
              </a:rPr>
              <a:t>Environment:</a:t>
            </a:r>
            <a:endParaRPr kumimoji="1" lang="zh-CN" altLang="en-US" dirty="0" smtClean="0">
              <a:solidFill>
                <a:srgbClr val="FFC000"/>
              </a:solidFill>
            </a:endParaRPr>
          </a:p>
          <a:p>
            <a:pPr lvl="1"/>
            <a:r>
              <a:rPr kumimoji="1" lang="en-US" altLang="zh-CN" dirty="0" smtClean="0"/>
              <a:t>OSX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10.10.5</a:t>
            </a:r>
            <a:r>
              <a:rPr kumimoji="1" lang="zh-CN" altLang="en-US" dirty="0" smtClean="0"/>
              <a:t>    </a:t>
            </a:r>
            <a:r>
              <a:rPr lang="en-US" altLang="zh-CN" dirty="0"/>
              <a:t>2.9 GHz Intel Core </a:t>
            </a:r>
            <a:r>
              <a:rPr lang="en-US" altLang="zh-CN" dirty="0" smtClean="0"/>
              <a:t>i5</a:t>
            </a:r>
            <a:endParaRPr lang="zh-CN" altLang="en-US" dirty="0" smtClean="0"/>
          </a:p>
          <a:p>
            <a:pPr lvl="1"/>
            <a:r>
              <a:rPr kumimoji="1" lang="en-US" altLang="zh-CN" dirty="0" smtClean="0"/>
              <a:t>ns-3.24.1</a:t>
            </a:r>
            <a:endParaRPr kumimoji="1" lang="zh-CN" altLang="en-US" dirty="0"/>
          </a:p>
          <a:p>
            <a:pPr lvl="1"/>
            <a:r>
              <a:rPr kumimoji="1" lang="en-US" altLang="zh-CN" dirty="0" smtClean="0"/>
              <a:t>Global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parameter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setting:</a:t>
            </a:r>
            <a:r>
              <a:rPr kumimoji="1" lang="zh-CN" altLang="en-US" dirty="0" smtClean="0"/>
              <a:t>    </a:t>
            </a:r>
          </a:p>
          <a:p>
            <a:pPr lvl="2"/>
            <a:r>
              <a:rPr kumimoji="1" lang="en-US" altLang="zh-CN" dirty="0" smtClean="0"/>
              <a:t>Random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seed:</a:t>
            </a:r>
            <a:r>
              <a:rPr kumimoji="1" lang="zh-CN" altLang="en-US" dirty="0" smtClean="0"/>
              <a:t>    </a:t>
            </a:r>
            <a:r>
              <a:rPr lang="en-US" altLang="zh-CN" dirty="0" err="1"/>
              <a:t>RngSeedManager</a:t>
            </a:r>
            <a:r>
              <a:rPr lang="en-US" altLang="zh-CN" dirty="0"/>
              <a:t>::</a:t>
            </a:r>
            <a:r>
              <a:rPr lang="en-US" altLang="zh-CN" dirty="0" err="1"/>
              <a:t>SetSeed</a:t>
            </a:r>
            <a:r>
              <a:rPr lang="en-US" altLang="zh-CN" dirty="0"/>
              <a:t>(11223344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Protocol</a:t>
            </a:r>
            <a:r>
              <a:rPr lang="zh-CN" altLang="en-US" dirty="0" smtClean="0"/>
              <a:t> </a:t>
            </a:r>
            <a:r>
              <a:rPr lang="en-US" altLang="zh-CN" dirty="0" smtClean="0"/>
              <a:t>TCP</a:t>
            </a:r>
            <a:r>
              <a:rPr lang="zh-CN" altLang="en-US" dirty="0" smtClean="0"/>
              <a:t> </a:t>
            </a:r>
            <a:r>
              <a:rPr lang="en-US" altLang="zh-CN" dirty="0" smtClean="0"/>
              <a:t>Reno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S</a:t>
            </a:r>
            <a:r>
              <a:rPr lang="cs-CZ" altLang="zh-CN" dirty="0" smtClean="0"/>
              <a:t>eg</a:t>
            </a:r>
            <a:r>
              <a:rPr lang="en-US" altLang="zh-CN" dirty="0" err="1" smtClean="0"/>
              <a:t>ment</a:t>
            </a:r>
            <a:r>
              <a:rPr lang="zh-CN" altLang="en-US" dirty="0" smtClean="0"/>
              <a:t> </a:t>
            </a:r>
            <a:r>
              <a:rPr lang="cs-CZ" altLang="zh-CN" dirty="0" err="1" smtClean="0"/>
              <a:t>Size</a:t>
            </a:r>
            <a:r>
              <a:rPr lang="cs-CZ" altLang="zh-CN" dirty="0" smtClean="0"/>
              <a:t> </a:t>
            </a:r>
            <a:r>
              <a:rPr lang="cs-CZ" altLang="zh-CN" dirty="0"/>
              <a:t>= </a:t>
            </a:r>
            <a:r>
              <a:rPr lang="cs-CZ" altLang="zh-CN" dirty="0" smtClean="0"/>
              <a:t>512</a:t>
            </a:r>
            <a:endParaRPr lang="zh-CN" altLang="en-US" dirty="0" smtClean="0"/>
          </a:p>
          <a:p>
            <a:pPr lvl="2"/>
            <a:r>
              <a:rPr lang="en-US" altLang="zh-CN" dirty="0" smtClean="0"/>
              <a:t>BW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delay:</a:t>
            </a:r>
            <a:r>
              <a:rPr lang="zh-CN" altLang="en-US" dirty="0" smtClean="0"/>
              <a:t>  </a:t>
            </a:r>
            <a:r>
              <a:rPr lang="en-US" altLang="zh-CN" dirty="0" smtClean="0"/>
              <a:t>5Mbps</a:t>
            </a:r>
            <a:r>
              <a:rPr lang="zh-CN" altLang="en-US" dirty="0" smtClean="0"/>
              <a:t> </a:t>
            </a:r>
            <a:r>
              <a:rPr lang="en-US" altLang="zh-CN" dirty="0" smtClean="0"/>
              <a:t>10ms</a:t>
            </a:r>
            <a:r>
              <a:rPr lang="zh-CN" altLang="en-US" dirty="0" smtClean="0"/>
              <a:t>  </a:t>
            </a:r>
            <a:r>
              <a:rPr lang="en-US" altLang="zh-CN" dirty="0" smtClean="0"/>
              <a:t>&amp;</a:t>
            </a:r>
            <a:r>
              <a:rPr lang="zh-CN" altLang="en-US" dirty="0" smtClean="0"/>
              <a:t>  </a:t>
            </a:r>
            <a:r>
              <a:rPr lang="en-US" altLang="zh-CN" dirty="0" smtClean="0"/>
              <a:t>1Mbps</a:t>
            </a:r>
            <a:r>
              <a:rPr lang="zh-CN" altLang="en-US" dirty="0" smtClean="0"/>
              <a:t> </a:t>
            </a:r>
            <a:r>
              <a:rPr lang="en-US" altLang="zh-CN" dirty="0" smtClean="0"/>
              <a:t>20ms</a:t>
            </a:r>
            <a:r>
              <a:rPr lang="zh-CN" altLang="en-US" dirty="0" smtClean="0"/>
              <a:t> </a:t>
            </a:r>
          </a:p>
          <a:p>
            <a:pPr lvl="2"/>
            <a:endParaRPr lang="zh-CN" altLang="en-US" dirty="0" smtClean="0"/>
          </a:p>
          <a:p>
            <a:pPr lvl="2"/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grpSp>
        <p:nvGrpSpPr>
          <p:cNvPr id="7" name="组 6"/>
          <p:cNvGrpSpPr/>
          <p:nvPr/>
        </p:nvGrpSpPr>
        <p:grpSpPr>
          <a:xfrm>
            <a:off x="2149940" y="2146853"/>
            <a:ext cx="4982201" cy="1098641"/>
            <a:chOff x="2149940" y="3021489"/>
            <a:chExt cx="4982201" cy="1098641"/>
          </a:xfrm>
        </p:grpSpPr>
        <p:sp>
          <p:nvSpPr>
            <p:cNvPr id="4" name="椭圆 3"/>
            <p:cNvSpPr/>
            <p:nvPr/>
          </p:nvSpPr>
          <p:spPr>
            <a:xfrm>
              <a:off x="3411423" y="3233528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5271782" y="3233528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2176444" y="3233527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6522541" y="3233527"/>
              <a:ext cx="609600" cy="556591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1" name="直线连接符 10"/>
            <p:cNvCxnSpPr>
              <a:endCxn id="5" idx="2"/>
            </p:cNvCxnSpPr>
            <p:nvPr/>
          </p:nvCxnSpPr>
          <p:spPr>
            <a:xfrm>
              <a:off x="4021023" y="3511822"/>
              <a:ext cx="1250759" cy="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连接符 11"/>
            <p:cNvCxnSpPr>
              <a:stCxn id="8" idx="6"/>
              <a:endCxn id="4" idx="2"/>
            </p:cNvCxnSpPr>
            <p:nvPr/>
          </p:nvCxnSpPr>
          <p:spPr>
            <a:xfrm>
              <a:off x="2786044" y="3511823"/>
              <a:ext cx="62537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线连接符 14"/>
            <p:cNvCxnSpPr>
              <a:stCxn id="5" idx="6"/>
              <a:endCxn id="9" idx="2"/>
            </p:cNvCxnSpPr>
            <p:nvPr/>
          </p:nvCxnSpPr>
          <p:spPr>
            <a:xfrm flipV="1">
              <a:off x="5881382" y="3511823"/>
              <a:ext cx="641159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线箭头连接符 18"/>
            <p:cNvCxnSpPr/>
            <p:nvPr/>
          </p:nvCxnSpPr>
          <p:spPr>
            <a:xfrm flipV="1">
              <a:off x="2786044" y="3139873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线箭头连接符 20"/>
            <p:cNvCxnSpPr/>
            <p:nvPr/>
          </p:nvCxnSpPr>
          <p:spPr>
            <a:xfrm flipV="1">
              <a:off x="2778406" y="334572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线箭头连接符 21"/>
            <p:cNvCxnSpPr/>
            <p:nvPr/>
          </p:nvCxnSpPr>
          <p:spPr>
            <a:xfrm flipV="1">
              <a:off x="2778405" y="302149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线箭头连接符 22"/>
            <p:cNvCxnSpPr/>
            <p:nvPr/>
          </p:nvCxnSpPr>
          <p:spPr>
            <a:xfrm flipV="1">
              <a:off x="2786043" y="3782155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线箭头连接符 15"/>
            <p:cNvCxnSpPr/>
            <p:nvPr/>
          </p:nvCxnSpPr>
          <p:spPr>
            <a:xfrm flipV="1">
              <a:off x="5897162" y="3021489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线箭头连接符 16"/>
            <p:cNvCxnSpPr/>
            <p:nvPr/>
          </p:nvCxnSpPr>
          <p:spPr>
            <a:xfrm flipV="1">
              <a:off x="5897162" y="3160637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线箭头连接符 17"/>
            <p:cNvCxnSpPr/>
            <p:nvPr/>
          </p:nvCxnSpPr>
          <p:spPr>
            <a:xfrm flipV="1">
              <a:off x="5897162" y="3345722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线箭头连接符 19"/>
            <p:cNvCxnSpPr/>
            <p:nvPr/>
          </p:nvCxnSpPr>
          <p:spPr>
            <a:xfrm flipV="1">
              <a:off x="5897162" y="3790118"/>
              <a:ext cx="625379" cy="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2149940" y="3843131"/>
              <a:ext cx="72578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200" dirty="0" smtClean="0"/>
                <a:t>Sender</a:t>
              </a:r>
              <a:endParaRPr kumimoji="1" lang="zh-CN" altLang="en-US" sz="1200" dirty="0"/>
            </a:p>
          </p:txBody>
        </p:sp>
      </p:grpSp>
      <p:sp>
        <p:nvSpPr>
          <p:cNvPr id="24" name="文本框 23"/>
          <p:cNvSpPr txBox="1"/>
          <p:nvPr/>
        </p:nvSpPr>
        <p:spPr>
          <a:xfrm>
            <a:off x="6628557" y="2969578"/>
            <a:ext cx="725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200" dirty="0" smtClean="0"/>
              <a:t>Sink</a:t>
            </a:r>
            <a:endParaRPr kumimoji="1"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24713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229</TotalTime>
  <Words>459</Words>
  <Application>Microsoft Office PowerPoint</Application>
  <PresentationFormat>Widescreen</PresentationFormat>
  <Paragraphs>155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宋体</vt:lpstr>
      <vt:lpstr>Arial</vt:lpstr>
      <vt:lpstr>Century Gothic</vt:lpstr>
      <vt:lpstr>Wingdings</vt:lpstr>
      <vt:lpstr>Wingdings 3</vt:lpstr>
      <vt:lpstr>Ion</vt:lpstr>
      <vt:lpstr>Parallel TCP</vt:lpstr>
      <vt:lpstr>What is Parallel TCP?</vt:lpstr>
      <vt:lpstr>Project Objective</vt:lpstr>
      <vt:lpstr>Parallel TCP Real Implementation</vt:lpstr>
      <vt:lpstr>Program Flowchart</vt:lpstr>
      <vt:lpstr>-- Receiver</vt:lpstr>
      <vt:lpstr>Test Results</vt:lpstr>
      <vt:lpstr>Data Analysis</vt:lpstr>
      <vt:lpstr>Parallel TCP fairness             ---ns3 simulation</vt:lpstr>
      <vt:lpstr>Parallel TCP throughput &amp; standard deviation              -- simulation result</vt:lpstr>
      <vt:lpstr>Parallel TCP throughput &amp; standard deviation              -- simulation result</vt:lpstr>
      <vt:lpstr>Parallel TCP throughput &amp; standard deviation              -- simulation result</vt:lpstr>
      <vt:lpstr>Parallel TCP throughput &amp; standard deviation              -- simulation result</vt:lpstr>
      <vt:lpstr>Conclusion:</vt:lpstr>
      <vt:lpstr>Q&amp;A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TCP</dc:title>
  <dc:creator>pengsiyuan</dc:creator>
  <cp:lastModifiedBy>pengsiyuan</cp:lastModifiedBy>
  <cp:revision>161</cp:revision>
  <dcterms:created xsi:type="dcterms:W3CDTF">2016-04-20T13:29:17Z</dcterms:created>
  <dcterms:modified xsi:type="dcterms:W3CDTF">2016-04-20T20:37:27Z</dcterms:modified>
</cp:coreProperties>
</file>

<file path=docProps/thumbnail.jpeg>
</file>